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77" r:id="rId3"/>
    <p:sldId id="264" r:id="rId4"/>
    <p:sldId id="280" r:id="rId5"/>
    <p:sldId id="281" r:id="rId6"/>
    <p:sldId id="279" r:id="rId7"/>
    <p:sldId id="283" r:id="rId8"/>
    <p:sldId id="282" r:id="rId9"/>
    <p:sldId id="286" r:id="rId10"/>
    <p:sldId id="287" r:id="rId11"/>
    <p:sldId id="284" r:id="rId12"/>
    <p:sldId id="285" r:id="rId13"/>
    <p:sldId id="268" r:id="rId14"/>
    <p:sldId id="267" r:id="rId15"/>
    <p:sldId id="276" r:id="rId16"/>
    <p:sldId id="275" r:id="rId17"/>
    <p:sldId id="270" r:id="rId18"/>
    <p:sldId id="271" r:id="rId19"/>
    <p:sldId id="272" r:id="rId20"/>
    <p:sldId id="294" r:id="rId21"/>
    <p:sldId id="289" r:id="rId22"/>
    <p:sldId id="290" r:id="rId23"/>
    <p:sldId id="291" r:id="rId24"/>
    <p:sldId id="292" r:id="rId25"/>
    <p:sldId id="266" r:id="rId26"/>
    <p:sldId id="259" r:id="rId27"/>
    <p:sldId id="269" r:id="rId28"/>
    <p:sldId id="274" r:id="rId29"/>
    <p:sldId id="258" r:id="rId30"/>
    <p:sldId id="257" r:id="rId31"/>
    <p:sldId id="262" r:id="rId32"/>
    <p:sldId id="265" r:id="rId33"/>
    <p:sldId id="288" r:id="rId34"/>
    <p:sldId id="273" r:id="rId35"/>
    <p:sldId id="261" r:id="rId36"/>
    <p:sldId id="260" r:id="rId37"/>
    <p:sldId id="293" r:id="rId38"/>
    <p:sldId id="297" r:id="rId39"/>
    <p:sldId id="296" r:id="rId40"/>
    <p:sldId id="295" r:id="rId41"/>
    <p:sldId id="298" r:id="rId42"/>
    <p:sldId id="299" r:id="rId43"/>
    <p:sldId id="300" r:id="rId44"/>
    <p:sldId id="301" r:id="rId45"/>
    <p:sldId id="303" r:id="rId46"/>
    <p:sldId id="304" r:id="rId47"/>
    <p:sldId id="302" r:id="rId48"/>
    <p:sldId id="305" r:id="rId49"/>
    <p:sldId id="306" r:id="rId50"/>
    <p:sldId id="307" r:id="rId51"/>
    <p:sldId id="309" r:id="rId52"/>
    <p:sldId id="310" r:id="rId53"/>
    <p:sldId id="311" r:id="rId54"/>
    <p:sldId id="312" r:id="rId55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Open Sans" panose="020B0606030504020204" pitchFamily="34" charset="0"/>
      <p:regular r:id="rId66"/>
      <p:bold r:id="rId67"/>
      <p:italic r:id="rId68"/>
      <p:boldItalic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607D8B"/>
    <a:srgbClr val="EC407A"/>
    <a:srgbClr val="FFEB3B"/>
    <a:srgbClr val="F44336"/>
    <a:srgbClr val="8BC34A"/>
    <a:srgbClr val="4BAE4F"/>
    <a:srgbClr val="009688"/>
    <a:srgbClr val="37474F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22" autoAdjust="0"/>
  </p:normalViewPr>
  <p:slideViewPr>
    <p:cSldViewPr snapToGrid="0">
      <p:cViewPr varScale="1">
        <p:scale>
          <a:sx n="89" d="100"/>
          <a:sy n="89" d="100"/>
        </p:scale>
        <p:origin x="-15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0DB50F5-D190-477C-AA36-6261168CAA72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BD82BB2-7020-4C13-BDAE-AD800B71F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706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1DC99DE-B57D-4B43-BDD7-565697FA23D7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5DD1ECB-BDD3-459E-A0CB-BABA72D309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3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175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10038/004 </a:t>
            </a:r>
          </a:p>
          <a:p>
            <a:r>
              <a:rPr lang="en-AU" dirty="0" smtClean="0"/>
              <a:t>Parcel: 1\TP522380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53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185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10020/829 </a:t>
            </a:r>
          </a:p>
          <a:p>
            <a:r>
              <a:rPr lang="en-AU" dirty="0" smtClean="0"/>
              <a:t>P</a:t>
            </a:r>
            <a:r>
              <a:rPr lang="en-AU" baseline="0" dirty="0" smtClean="0"/>
              <a:t>arcels: 1\TP</a:t>
            </a:r>
            <a:r>
              <a:rPr lang="en-AU" dirty="0" smtClean="0"/>
              <a:t>836423,</a:t>
            </a:r>
            <a:r>
              <a:rPr lang="en-AU" baseline="0" dirty="0" smtClean="0"/>
              <a:t> 2\TP</a:t>
            </a:r>
            <a:r>
              <a:rPr lang="en-AU" dirty="0" smtClean="0"/>
              <a:t>836423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385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245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When looking at </a:t>
            </a:r>
            <a:r>
              <a:rPr lang="en-AU" dirty="0" err="1" smtClean="0"/>
              <a:t>pCT</a:t>
            </a:r>
            <a:r>
              <a:rPr lang="en-AU" dirty="0" smtClean="0"/>
              <a:t> note the fact that the caveat isn’t on the CT (doesn’t require CT and wasn’t re-printed after the CT was issued).</a:t>
            </a:r>
          </a:p>
          <a:p>
            <a:r>
              <a:rPr lang="en-AU" dirty="0" smtClean="0"/>
              <a:t>  - have a look at date/time of CT issuing and caveat dealing</a:t>
            </a:r>
          </a:p>
          <a:p>
            <a:r>
              <a:rPr lang="en-AU" dirty="0" smtClean="0"/>
              <a:t>  - see if people know</a:t>
            </a:r>
            <a:r>
              <a:rPr lang="en-AU" baseline="0" dirty="0" smtClean="0"/>
              <a:t> what the CT issuing date / time relates to (when the mortgage </a:t>
            </a:r>
            <a:r>
              <a:rPr lang="en-AU" baseline="0" smtClean="0"/>
              <a:t>was registered)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4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6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45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18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08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2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94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32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18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08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61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DA20-45B0-40A8-8E86-9C7081EF2420}" type="datetimeFigureOut">
              <a:rPr lang="en-AU" smtClean="0"/>
              <a:t>10/05/2016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976520" cy="462366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7584" y="5589240"/>
            <a:ext cx="4558580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8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51709" y="2122140"/>
            <a:ext cx="1391741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5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08884" y="1346448"/>
            <a:ext cx="1848941" cy="36004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7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15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</p:txBody>
      </p:sp>
    </p:spTree>
    <p:extLst>
      <p:ext uri="{BB962C8B-B14F-4D97-AF65-F5344CB8AC3E}">
        <p14:creationId xmlns:p14="http://schemas.microsoft.com/office/powerpoint/2010/main" val="9150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to folio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types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townships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Parcel Identifier (SPI)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Parcel types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Plan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456384" cy="54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98519" y="3008381"/>
            <a:ext cx="1691641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1 on RP8432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6" name="Picture 2" descr="\\internal.vic.gov.au\DEPI\HomeDirs1\nk30\Documents\Vic parishes and township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628800"/>
            <a:ext cx="7524424" cy="4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 descr="\\internal.vic.gov.au\DEPI\HomeDirs1\nk30\Documents\Sample_Parish_Plan_Colongul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4104456" cy="55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72637" y="4064352"/>
            <a:ext cx="3599776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273 Parish of </a:t>
            </a:r>
            <a:r>
              <a:rPr lang="en-AU" sz="140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Colongulac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 descr="\\internal.vic.gov.au\DEPI\HomeDirs1\nk30\Documents\Sample_Township_Plan_Hami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6" y="1412776"/>
            <a:ext cx="74290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94656" y="6269106"/>
            <a:ext cx="7429043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1 Section 78 Township of Hamilton Parish of Hamilton North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  <p:bldP spid="91" grpId="0" animBg="1"/>
      <p:bldP spid="92" grpId="0" animBg="1"/>
      <p:bldP spid="12" grpId="0" animBg="1"/>
      <p:bldP spid="6" grpId="0" animBg="1"/>
      <p:bldP spid="3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8045101" cy="455317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SPI?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 format </a:t>
            </a: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{Lot No} \ {Plan No without check digit}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7675"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1\RP8432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/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format: 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value: {Value} \PP {Parish / township code}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1\PP5002</a:t>
            </a:r>
          </a:p>
          <a:p>
            <a:pPr lvl="1" algn="l"/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value: {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Value1} ~ {value2}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\PP {Parish / township code}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1~A\PP5002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Relationships: folio &amp; land parcel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decides? Who cares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Council property number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Simple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7835"/>
          <a:stretch/>
        </p:blipFill>
        <p:spPr bwMode="auto">
          <a:xfrm>
            <a:off x="840828" y="1431161"/>
            <a:ext cx="7683062" cy="471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791624" y="4554889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10038/004 </a:t>
            </a:r>
          </a:p>
        </p:txBody>
      </p:sp>
    </p:spTree>
    <p:extLst>
      <p:ext uri="{BB962C8B-B14F-4D97-AF65-F5344CB8AC3E}">
        <p14:creationId xmlns:p14="http://schemas.microsoft.com/office/powerpoint/2010/main" val="10673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single 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2" b="30368"/>
          <a:stretch/>
        </p:blipFill>
        <p:spPr bwMode="auto">
          <a:xfrm>
            <a:off x="720406" y="1386646"/>
            <a:ext cx="7775359" cy="365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361411" y="2968007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10020/829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multi-folio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" y="1333504"/>
            <a:ext cx="7918857" cy="491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04386" y="490731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10172/823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47460" y="556400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10710/366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VOTS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71385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LANDATA?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information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VOTS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Imaging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external authorities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LANDATA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Broker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46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SPEAR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organisations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LVIS?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28518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Look-up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417920"/>
          </a:xfrm>
        </p:spPr>
        <p:txBody>
          <a:bodyPr>
            <a:normAutofit fontScale="92500"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  <a:p>
            <a:pPr marL="358775" indent="-358775"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LVIS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facing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PSV?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Valuations</a:t>
            </a:r>
          </a:p>
        </p:txBody>
      </p:sp>
    </p:spTree>
    <p:extLst>
      <p:ext uri="{BB962C8B-B14F-4D97-AF65-F5344CB8AC3E}">
        <p14:creationId xmlns:p14="http://schemas.microsoft.com/office/powerpoint/2010/main" val="2825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632424" cy="396044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about destroyed 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 mark sketches 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 xml information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process for acquiring new images – scanning and direct upload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18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Acquiring images</a:t>
            </a:r>
            <a:endParaRPr lang="en-AU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21401" y="3305753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8" idx="1"/>
          </p:cNvCxnSpPr>
          <p:nvPr/>
        </p:nvCxnSpPr>
        <p:spPr>
          <a:xfrm flipH="1">
            <a:off x="5186421" y="3029426"/>
            <a:ext cx="616611" cy="354187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803032" y="2597378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 &amp;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29417" y="162880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OCR images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0464" y="2597378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 &amp; </a:t>
            </a:r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ePlans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Arrow Connector 11"/>
          <p:cNvCxnSpPr>
            <a:stCxn id="9" idx="2"/>
            <a:endCxn id="5" idx="0"/>
          </p:cNvCxnSpPr>
          <p:nvPr/>
        </p:nvCxnSpPr>
        <p:spPr>
          <a:xfrm flipH="1">
            <a:off x="4262440" y="2492896"/>
            <a:ext cx="8016" cy="8128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572542" y="3029426"/>
            <a:ext cx="782218" cy="354187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03359" y="3933337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DocMaint</a:t>
            </a:r>
            <a:endParaRPr lang="en-A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Flowchart: Multidocument 25"/>
          <p:cNvSpPr/>
          <p:nvPr/>
        </p:nvSpPr>
        <p:spPr>
          <a:xfrm>
            <a:off x="3115247" y="4923610"/>
            <a:ext cx="2088232" cy="1242431"/>
          </a:xfrm>
          <a:prstGeom prst="flowChartMultidocument">
            <a:avLst/>
          </a:prstGeom>
          <a:solidFill>
            <a:srgbClr val="4BAE4F"/>
          </a:solidFill>
          <a:ln>
            <a:solidFill>
              <a:srgbClr val="005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scanning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42120" y="4169849"/>
            <a:ext cx="1631" cy="742056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90464" y="3936658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uploading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VicRoads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Arrow Connector 34"/>
          <p:cNvCxnSpPr>
            <a:stCxn id="29" idx="3"/>
          </p:cNvCxnSpPr>
          <p:nvPr/>
        </p:nvCxnSpPr>
        <p:spPr>
          <a:xfrm flipV="1">
            <a:off x="2572542" y="4059515"/>
            <a:ext cx="782218" cy="309191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</p:cNvCxnSpPr>
          <p:nvPr/>
        </p:nvCxnSpPr>
        <p:spPr>
          <a:xfrm flipH="1" flipV="1">
            <a:off x="5186421" y="4059515"/>
            <a:ext cx="616938" cy="305870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5" grpId="0" animBg="1"/>
      <p:bldP spid="26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Imaging</a:t>
            </a:r>
            <a:r>
              <a:rPr lang="en-AU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96044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</p:txBody>
      </p:sp>
    </p:spTree>
    <p:extLst>
      <p:ext uri="{BB962C8B-B14F-4D97-AF65-F5344CB8AC3E}">
        <p14:creationId xmlns:p14="http://schemas.microsoft.com/office/powerpoint/2010/main" val="3117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Geospatial systems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88032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maps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</p:txBody>
      </p:sp>
    </p:spTree>
    <p:extLst>
      <p:ext uri="{BB962C8B-B14F-4D97-AF65-F5344CB8AC3E}">
        <p14:creationId xmlns:p14="http://schemas.microsoft.com/office/powerpoint/2010/main" val="25339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err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VicMap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integrations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-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extract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ounded Rectangle 4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ounded Rectangle 9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1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rgbClr val="4CAF5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8060340" cy="46160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9563" y="1388304"/>
            <a:ext cx="2208172" cy="288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789563" y="1861458"/>
            <a:ext cx="1848132" cy="252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le 8"/>
          <p:cNvSpPr/>
          <p:nvPr/>
        </p:nvSpPr>
        <p:spPr>
          <a:xfrm>
            <a:off x="789563" y="2113458"/>
            <a:ext cx="3275960" cy="66201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ounded Rectangle 9"/>
          <p:cNvSpPr/>
          <p:nvPr/>
        </p:nvSpPr>
        <p:spPr>
          <a:xfrm>
            <a:off x="789563" y="2775472"/>
            <a:ext cx="3852024" cy="860612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789563" y="3636084"/>
            <a:ext cx="4430960" cy="2431229"/>
          </a:xfrm>
          <a:prstGeom prst="roundRect">
            <a:avLst>
              <a:gd name="adj" fmla="val 5693"/>
            </a:avLst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ounded Rectangle 12"/>
          <p:cNvSpPr/>
          <p:nvPr/>
        </p:nvSpPr>
        <p:spPr>
          <a:xfrm>
            <a:off x="789563" y="6067313"/>
            <a:ext cx="3275960" cy="451821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02616" y="147497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720000" y="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</a:t>
            </a:r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scenarios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56000" y="1222778"/>
            <a:ext cx="5646616" cy="550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SPEAR electronic lodgement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significant amount of information was being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entered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VOTS even though it was present in SPEAR.  When a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came from SPEAR, VOTS needed to be pre-populated with all available information.</a:t>
            </a: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PSV property data update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was receiving updates to its property information from a weekly file created by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The file did not contain all the information which PSV wanted.  In addition,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wanted LV to take over generating its own data.</a:t>
            </a:r>
          </a:p>
          <a:p>
            <a:pPr marL="0" indent="0">
              <a:buNone/>
            </a:pP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Delivery of PDFs in geospatial systems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PDFs delivered via the geospatial systems were using a complicated system which involved calling SPEAR which then called Imaging to retrieve images.  A change was needed to enable the geospatial systems to directly retrieve and assemble images into PDFs.</a:t>
            </a: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LANDATA </a:t>
            </a: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 of House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My Titles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changes were required: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When a user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 titles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got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option to view the location on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map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Roads are usually owned by councils and councils usually hold their titles electronically.  However, many road parcels are not in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In these cases,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on map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error. </a:t>
            </a:r>
          </a:p>
          <a:p>
            <a:pPr marL="26670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Where a volume/folio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descriptions,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only displayed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one.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descriptions needed to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applicable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en-A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525496"/>
          </a:xfrm>
        </p:spPr>
        <p:txBody>
          <a:bodyPr>
            <a:normAutofit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</p:spTree>
    <p:extLst>
      <p:ext uri="{BB962C8B-B14F-4D97-AF65-F5344CB8AC3E}">
        <p14:creationId xmlns:p14="http://schemas.microsoft.com/office/powerpoint/2010/main" val="3342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 FOLIO IS CANCELLED *******************************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1 on Title Plan 198562J (formerly known as Lot 121 on Plan of Subdivision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004054).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09516 Folio 506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HELEN MARGARET COTTEW of "ARDCHOILLE" TURNER AVENUE WOODEND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AGREEMENT  Section 173 Planning and Environment Act 1987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AC328820S 11/09/2003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TP198562J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FOLIO HAS BEEN CANCELLED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FOLIOS: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10956/159  LIVE                Lot 1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10956/160  LIVE                Lot 2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10956/161  LIVE                Lot 3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10956/162  LIVE                Lot 4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80 TURNER AVENUE MOUNT MACEDON VIC 3441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the CT?         1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GRANT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2L Section 7 Township of Donald Parish of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Banyenong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PEAGROWERS CO-OPERATIVE LTD of 45 WOODS ST DONALD 3480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S613683G 03/08/1993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AB902898L 25/02/2003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SUNCORP-METWAY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crown grant reservations exceptions conditions limitations and powers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noted on the plan or imaged folio set out under DIAGRAM LOCATION below.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TP065382E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AL932411N           DISCHARGE OF MORTGAGE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AL932413J           DISPOSITION OF LAND  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AL932414G           MORTGAGE                  Unregistered    03/06/2015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9 on Plan of Subdivision 002141.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02261 Folio 045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1842763 11/12/1941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PATRICIA ELIZABETH HAUSER of 8 SHARP STREET NORTHCOTE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G499520 03/02/1977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or imaged folio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LP002141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 SHARP STREET NORTHCOTE VIC 3070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892885"/>
            <a:ext cx="5062636" cy="5965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 3 on Strata Plan 037198Q and an undivided share in the common property for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time being described on the plan.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OF DEALINGS WITH THIS UNIT IS RESTRICTED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08466 Folio 041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SP037198Q 31/01/1991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JANIECE DELANA MIRARCHI of 570 BOURKE STREET MELBOURNE VIC 3000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AM097104R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AM097105P 30/09/2015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GROOVY PTY LTD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AGREEMENT WITH THE FOLLOWING PARTIES AND DATE.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Parties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THE REGISTERED PROPRIETOR(S), GROOVY PTY LTD ACN: 010089175, GROOVY PTY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30/08/2015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FREEHOLD ESTATE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GROOVEY BANK of 570 BOURKE STREET MELBOURNE VIC 3000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Section 12 Strata Titles Act 1967 and any other encumbrances shown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entered on the plan set out under DIAGRAM LOCATION below.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SP037198Q FOR FURTHER DETAILS AND BOUNDARIES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UNIT 3 37 GURNER STREET ST KILDA VIC 3182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ADMINISTRATIVE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eCT</a:t>
            </a:r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Control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Effective from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SP037198Q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(legal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8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6364" y="4625788"/>
            <a:ext cx="4558580" cy="613186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15"/>
          <p:cNvSpPr/>
          <p:nvPr/>
        </p:nvSpPr>
        <p:spPr>
          <a:xfrm>
            <a:off x="775376" y="5238974"/>
            <a:ext cx="4569567" cy="1290918"/>
          </a:xfrm>
          <a:prstGeom prst="round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7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</p:spTree>
    <p:extLst>
      <p:ext uri="{BB962C8B-B14F-4D97-AF65-F5344CB8AC3E}">
        <p14:creationId xmlns:p14="http://schemas.microsoft.com/office/powerpoint/2010/main" val="3990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15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</p:txBody>
      </p:sp>
    </p:spTree>
    <p:extLst>
      <p:ext uri="{BB962C8B-B14F-4D97-AF65-F5344CB8AC3E}">
        <p14:creationId xmlns:p14="http://schemas.microsoft.com/office/powerpoint/2010/main" val="28171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(legal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7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3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change the register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4"/>
          <a:stretch/>
        </p:blipFill>
        <p:spPr bwMode="auto">
          <a:xfrm>
            <a:off x="756000" y="1332001"/>
            <a:ext cx="7999259" cy="37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5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terial design">
      <a:dk1>
        <a:sysClr val="windowText" lastClr="000000"/>
      </a:dk1>
      <a:lt1>
        <a:sysClr val="window" lastClr="FFFFFF"/>
      </a:lt1>
      <a:dk2>
        <a:srgbClr val="3E50B4"/>
      </a:dk2>
      <a:lt2>
        <a:srgbClr val="F6F6F6"/>
      </a:lt2>
      <a:accent1>
        <a:srgbClr val="4CAF50"/>
      </a:accent1>
      <a:accent2>
        <a:srgbClr val="F44336"/>
      </a:accent2>
      <a:accent3>
        <a:srgbClr val="607D8B"/>
      </a:accent3>
      <a:accent4>
        <a:srgbClr val="E91E63"/>
      </a:accent4>
      <a:accent5>
        <a:srgbClr val="3F51B5"/>
      </a:accent5>
      <a:accent6>
        <a:srgbClr val="2196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9279</TotalTime>
  <Words>4146</Words>
  <Application>Microsoft Office PowerPoint</Application>
  <PresentationFormat>On-screen Show (4:3)</PresentationFormat>
  <Paragraphs>1159</Paragraphs>
  <Slides>54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Roboto Condensed</vt:lpstr>
      <vt:lpstr>Open Sans</vt:lpstr>
      <vt:lpstr>Courier New</vt:lpstr>
      <vt:lpstr>Office Theme</vt:lpstr>
      <vt:lpstr>LV systems structure</vt:lpstr>
      <vt:lpstr>LV systems structure</vt:lpstr>
      <vt:lpstr>What’s a folio?</vt:lpstr>
      <vt:lpstr>What’s a folio?</vt:lpstr>
      <vt:lpstr>What’s a folio?</vt:lpstr>
      <vt:lpstr>What’s a dealing?</vt:lpstr>
      <vt:lpstr>What’s a dealing? Paper instrument</vt:lpstr>
      <vt:lpstr>What’s a dealing? Electronic instrument</vt:lpstr>
      <vt:lpstr>What’s a dealing? Dealing – change the register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  <vt:lpstr>What’s a land parcel?</vt:lpstr>
      <vt:lpstr>What’s a land parcel? Parcel types</vt:lpstr>
      <vt:lpstr>What’s a land parcel? Plan</vt:lpstr>
      <vt:lpstr>What’s a land parcel? Parishes and townships</vt:lpstr>
      <vt:lpstr>What’s a land parcel? Parishes plan</vt:lpstr>
      <vt:lpstr>What’s a land parcel? Township plan</vt:lpstr>
      <vt:lpstr>What’s a land parcel? SPI</vt:lpstr>
      <vt:lpstr>What’s a property?</vt:lpstr>
      <vt:lpstr>What’s a property? Simple property</vt:lpstr>
      <vt:lpstr>What’s a property? Multi-parcel, single folio property</vt:lpstr>
      <vt:lpstr>What’s a property? Multi-parcel, multi-folio property</vt:lpstr>
      <vt:lpstr>VOTS services access</vt:lpstr>
      <vt:lpstr>What’s LANDATA?</vt:lpstr>
      <vt:lpstr>LANDATA services access</vt:lpstr>
      <vt:lpstr>SPEAR services access</vt:lpstr>
      <vt:lpstr>What’s LVIS?</vt:lpstr>
      <vt:lpstr>LVIS services access</vt:lpstr>
      <vt:lpstr>What’s PSV?</vt:lpstr>
      <vt:lpstr>What’s Imaging?</vt:lpstr>
      <vt:lpstr>What’s Imaging? Acquiring images</vt:lpstr>
      <vt:lpstr>Imaging services access</vt:lpstr>
      <vt:lpstr>Geospatial systems</vt:lpstr>
      <vt:lpstr>VicMap integrations</vt:lpstr>
      <vt:lpstr>PowerPoint Presentation</vt:lpstr>
      <vt:lpstr>LV systems structure</vt:lpstr>
      <vt:lpstr>LV systems structure</vt:lpstr>
      <vt:lpstr>PowerPoint Presentation</vt:lpstr>
      <vt:lpstr>What’s a folio?</vt:lpstr>
      <vt:lpstr>What’s a folio?</vt:lpstr>
      <vt:lpstr>What’s a folio?</vt:lpstr>
      <vt:lpstr>What’s different? Who has the CT?         1</vt:lpstr>
      <vt:lpstr>What’s different? Who has the CT?         2</vt:lpstr>
      <vt:lpstr>What’s different? Who has the CT?         3</vt:lpstr>
      <vt:lpstr>What’s different? Who has the CT?         4</vt:lpstr>
      <vt:lpstr>What’s a dealing?</vt:lpstr>
      <vt:lpstr>What’s a dealing? Paper instrument</vt:lpstr>
      <vt:lpstr>What’s a dealing? Electronic instrument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</vt:vector>
  </TitlesOfParts>
  <Company>Victorian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Kloot</dc:creator>
  <cp:lastModifiedBy>Neil Kloot</cp:lastModifiedBy>
  <cp:revision>110</cp:revision>
  <cp:lastPrinted>2016-05-02T00:25:05Z</cp:lastPrinted>
  <dcterms:created xsi:type="dcterms:W3CDTF">2016-04-08T06:05:14Z</dcterms:created>
  <dcterms:modified xsi:type="dcterms:W3CDTF">2016-05-10T05:38:14Z</dcterms:modified>
</cp:coreProperties>
</file>